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92" d="100"/>
          <a:sy n="92" d="100"/>
        </p:scale>
        <p:origin x="307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54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5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2"/>
          </a:solidFill>
          <a:ln w="12700">
            <a:solidFill>
              <a:srgbClr val="F5F5F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128016" y="0"/>
            <a:ext cx="164592" cy="6858000"/>
          </a:xfrm>
          <a:prstGeom prst="rect">
            <a:avLst/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5" name="Shape 3"/>
          <p:cNvSpPr/>
          <p:nvPr/>
        </p:nvSpPr>
        <p:spPr>
          <a:xfrm>
            <a:off x="594360" y="6437376"/>
            <a:ext cx="10972800" cy="0"/>
          </a:xfrm>
          <a:prstGeom prst="line">
            <a:avLst/>
          </a:prstGeom>
          <a:noFill/>
          <a:ln/>
        </p:spPr>
        <p:txBody>
          <a:bodyPr/>
          <a:lstStyle/>
          <a:p>
            <a:endParaRPr lang="en-IN"/>
          </a:p>
        </p:txBody>
      </p:sp>
      <p:pic>
        <p:nvPicPr>
          <p:cNvPr id="6" name="Image 0" descr="/mnt/data/RE4U_logo_cropp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752" y="149484"/>
            <a:ext cx="1078992" cy="432553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digital_artwork_in_a_futuristic_and_vibrant_sty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088" y="0"/>
            <a:ext cx="5769864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808" y="566928"/>
            <a:ext cx="52120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Conference Deck – Talk Ready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749808" y="1664208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870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Life sciences sample built for smoother speaking rhythm and cleaner figures.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749808" y="2331720"/>
            <a:ext cx="4892040" cy="932688"/>
          </a:xfrm>
          <a:prstGeom prst="roundRect">
            <a:avLst>
              <a:gd name="adj" fmla="val 4902"/>
            </a:avLst>
          </a:prstGeom>
          <a:solidFill>
            <a:srgbClr val="FFFFFF"/>
          </a:solidFill>
          <a:ln w="12700">
            <a:solidFill>
              <a:srgbClr val="E1261C">
                <a:alpha val="60000"/>
              </a:srgbClr>
            </a:solidFill>
            <a:prstDash val="solid"/>
          </a:ln>
          <a:effectLst>
            <a:outerShdw blurRad="12700" dist="63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Text 3"/>
          <p:cNvSpPr/>
          <p:nvPr/>
        </p:nvSpPr>
        <p:spPr>
          <a:xfrm>
            <a:off x="914400" y="2478024"/>
            <a:ext cx="4562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1261C"/>
                </a:solidFill>
              </a:rPr>
              <a:t>What this sample is about ?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914400" y="2688336"/>
            <a:ext cx="4562856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161B22"/>
                </a:solidFill>
              </a:rPr>
              <a:t>A dense biomarker research deck rebuilt into a sharp 8-minute conference talk.</a:t>
            </a:r>
            <a:endParaRPr lang="en-US" sz="1340" dirty="0"/>
          </a:p>
        </p:txBody>
      </p:sp>
      <p:sp>
        <p:nvSpPr>
          <p:cNvPr id="8" name="Shape 5"/>
          <p:cNvSpPr/>
          <p:nvPr/>
        </p:nvSpPr>
        <p:spPr>
          <a:xfrm>
            <a:off x="749808" y="3456432"/>
            <a:ext cx="4892040" cy="82296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12700">
            <a:solidFill>
              <a:srgbClr val="2F5C9A">
                <a:alpha val="60000"/>
              </a:srgbClr>
            </a:solidFill>
            <a:prstDash val="solid"/>
          </a:ln>
          <a:effectLst>
            <a:outerShdw blurRad="12700" dist="63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9" name="Text 6"/>
          <p:cNvSpPr/>
          <p:nvPr/>
        </p:nvSpPr>
        <p:spPr>
          <a:xfrm>
            <a:off x="914400" y="3602736"/>
            <a:ext cx="4562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F5C9A"/>
                </a:solidFill>
              </a:rPr>
              <a:t>Who should take it ?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914400" y="3813048"/>
            <a:ext cx="4562856" cy="365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161B22"/>
                </a:solidFill>
              </a:rPr>
              <a:t>Researchers preparing for oral presentations, symposium talks, or conference podium sessions.</a:t>
            </a:r>
            <a:endParaRPr lang="en-US" sz="1340" dirty="0"/>
          </a:p>
        </p:txBody>
      </p:sp>
      <p:sp>
        <p:nvSpPr>
          <p:cNvPr id="11" name="Shape 8"/>
          <p:cNvSpPr/>
          <p:nvPr/>
        </p:nvSpPr>
        <p:spPr>
          <a:xfrm>
            <a:off x="749808" y="4443984"/>
            <a:ext cx="4892040" cy="1042416"/>
          </a:xfrm>
          <a:prstGeom prst="roundRect">
            <a:avLst>
              <a:gd name="adj" fmla="val 4386"/>
            </a:avLst>
          </a:prstGeom>
          <a:solidFill>
            <a:srgbClr val="FFFFFF"/>
          </a:solidFill>
          <a:ln w="12700">
            <a:solidFill>
              <a:srgbClr val="E1261C">
                <a:alpha val="60000"/>
              </a:srgbClr>
            </a:solidFill>
            <a:prstDash val="solid"/>
          </a:ln>
          <a:effectLst>
            <a:outerShdw blurRad="12700" dist="63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2" name="Text 9"/>
          <p:cNvSpPr/>
          <p:nvPr/>
        </p:nvSpPr>
        <p:spPr>
          <a:xfrm>
            <a:off x="914400" y="4590288"/>
            <a:ext cx="4562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1261C"/>
                </a:solidFill>
              </a:rPr>
              <a:t>What service he / she will get ?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914400" y="4800600"/>
            <a:ext cx="4562856" cy="5852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161B22"/>
                </a:solidFill>
              </a:rPr>
              <a:t>Storyline pacing, slide rhythm, and cleaner proof slides that feel calmer on stage.</a:t>
            </a:r>
            <a:endParaRPr lang="en-US" sz="1340" dirty="0"/>
          </a:p>
        </p:txBody>
      </p:sp>
      <p:sp>
        <p:nvSpPr>
          <p:cNvPr id="14" name="Text 11"/>
          <p:cNvSpPr/>
          <p:nvPr/>
        </p:nvSpPr>
        <p:spPr>
          <a:xfrm>
            <a:off x="749808" y="5943600"/>
            <a:ext cx="1920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68707A"/>
                </a:solidFill>
              </a:rPr>
              <a:t>RE4U conference sample</a:t>
            </a:r>
            <a:endParaRPr lang="en-US" sz="10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808" y="310896"/>
            <a:ext cx="2103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1261C"/>
                </a:solidFill>
              </a:rPr>
              <a:t>SAMPLE LOGIC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749808" y="493776"/>
            <a:ext cx="7040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faster story arc for live speaking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49808" y="987552"/>
            <a:ext cx="7223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161B22"/>
                </a:solidFill>
              </a:rPr>
              <a:t>The talk is rebuilt around one promise: which biomarkers matter, what evidence supports them, and why the room should care now.</a:t>
            </a:r>
            <a:endParaRPr lang="en-US" sz="1520" dirty="0"/>
          </a:p>
        </p:txBody>
      </p:sp>
      <p:sp>
        <p:nvSpPr>
          <p:cNvPr id="5" name="Shape 3"/>
          <p:cNvSpPr/>
          <p:nvPr/>
        </p:nvSpPr>
        <p:spPr>
          <a:xfrm>
            <a:off x="749808" y="1719072"/>
            <a:ext cx="2240280" cy="1417320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932688" y="1865376"/>
            <a:ext cx="1874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01  Frame</a:t>
            </a:r>
            <a:endParaRPr lang="en-US" sz="1120" dirty="0"/>
          </a:p>
        </p:txBody>
      </p:sp>
      <p:sp>
        <p:nvSpPr>
          <p:cNvPr id="7" name="Text 5"/>
          <p:cNvSpPr/>
          <p:nvPr/>
        </p:nvSpPr>
        <p:spPr>
          <a:xfrm>
            <a:off x="914400" y="2148840"/>
            <a:ext cx="1901952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68707A"/>
                </a:solidFill>
              </a:rPr>
              <a:t>Open with disease burden and the decision point — not a long literature detour.</a:t>
            </a:r>
            <a:endParaRPr lang="en-US" sz="1120" dirty="0"/>
          </a:p>
        </p:txBody>
      </p:sp>
      <p:sp>
        <p:nvSpPr>
          <p:cNvPr id="8" name="Shape 6"/>
          <p:cNvSpPr/>
          <p:nvPr/>
        </p:nvSpPr>
        <p:spPr>
          <a:xfrm>
            <a:off x="3182112" y="1719072"/>
            <a:ext cx="2240280" cy="1417320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9" name="Text 7"/>
          <p:cNvSpPr/>
          <p:nvPr/>
        </p:nvSpPr>
        <p:spPr>
          <a:xfrm>
            <a:off x="3364992" y="1865376"/>
            <a:ext cx="1874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02  Prove</a:t>
            </a:r>
            <a:endParaRPr lang="en-US" sz="1120" dirty="0"/>
          </a:p>
        </p:txBody>
      </p:sp>
      <p:sp>
        <p:nvSpPr>
          <p:cNvPr id="10" name="Text 8"/>
          <p:cNvSpPr/>
          <p:nvPr/>
        </p:nvSpPr>
        <p:spPr>
          <a:xfrm>
            <a:off x="3346704" y="2148840"/>
            <a:ext cx="1901952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68707A"/>
                </a:solidFill>
              </a:rPr>
              <a:t>Keep only decisive evidence: one methods visual and two result slides.</a:t>
            </a:r>
            <a:endParaRPr lang="en-US" sz="1120" dirty="0"/>
          </a:p>
        </p:txBody>
      </p:sp>
      <p:sp>
        <p:nvSpPr>
          <p:cNvPr id="11" name="Shape 9"/>
          <p:cNvSpPr/>
          <p:nvPr/>
        </p:nvSpPr>
        <p:spPr>
          <a:xfrm>
            <a:off x="5614416" y="1719072"/>
            <a:ext cx="2240280" cy="1417320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5797296" y="1865376"/>
            <a:ext cx="1874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03  Land</a:t>
            </a:r>
            <a:endParaRPr lang="en-US" sz="1120" dirty="0"/>
          </a:p>
        </p:txBody>
      </p:sp>
      <p:sp>
        <p:nvSpPr>
          <p:cNvPr id="13" name="Text 11"/>
          <p:cNvSpPr/>
          <p:nvPr/>
        </p:nvSpPr>
        <p:spPr>
          <a:xfrm>
            <a:off x="5779008" y="2148840"/>
            <a:ext cx="1901952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68707A"/>
                </a:solidFill>
              </a:rPr>
              <a:t>Close with translation value and the next experiment, not a recap of every table.</a:t>
            </a:r>
            <a:endParaRPr lang="en-US" sz="1120" dirty="0"/>
          </a:p>
        </p:txBody>
      </p:sp>
      <p:sp>
        <p:nvSpPr>
          <p:cNvPr id="14" name="Shape 12"/>
          <p:cNvSpPr/>
          <p:nvPr/>
        </p:nvSpPr>
        <p:spPr>
          <a:xfrm>
            <a:off x="749808" y="3401568"/>
            <a:ext cx="1463040" cy="292608"/>
          </a:xfrm>
          <a:prstGeom prst="roundRect">
            <a:avLst>
              <a:gd name="adj" fmla="val 43750"/>
            </a:avLst>
          </a:prstGeom>
          <a:solidFill>
            <a:srgbClr val="FFF3F1"/>
          </a:solidFill>
          <a:ln w="12700">
            <a:solidFill>
              <a:srgbClr val="F0C5C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859536" y="3465576"/>
            <a:ext cx="124358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E1261C"/>
                </a:solidFill>
              </a:rPr>
              <a:t>Storyline pacing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2331720" y="3401568"/>
            <a:ext cx="1353312" cy="292608"/>
          </a:xfrm>
          <a:prstGeom prst="roundRect">
            <a:avLst>
              <a:gd name="adj" fmla="val 43750"/>
            </a:avLst>
          </a:prstGeom>
          <a:solidFill>
            <a:srgbClr val="EEF4FB"/>
          </a:solidFill>
          <a:ln w="12700">
            <a:solidFill>
              <a:srgbClr val="C5D4E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7" name="Text 15"/>
          <p:cNvSpPr/>
          <p:nvPr/>
        </p:nvSpPr>
        <p:spPr>
          <a:xfrm>
            <a:off x="2441448" y="3465576"/>
            <a:ext cx="113385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F5C9A"/>
                </a:solidFill>
              </a:rPr>
              <a:t>Figure cleanup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3822192" y="3401568"/>
            <a:ext cx="1188720" cy="292608"/>
          </a:xfrm>
          <a:prstGeom prst="roundRect">
            <a:avLst>
              <a:gd name="adj" fmla="val 43750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9" name="Text 17"/>
          <p:cNvSpPr/>
          <p:nvPr/>
        </p:nvSpPr>
        <p:spPr>
          <a:xfrm>
            <a:off x="3931920" y="3465576"/>
            <a:ext cx="96926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61B22"/>
                </a:solidFill>
              </a:rPr>
              <a:t>Slide rhythm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749808" y="3822192"/>
            <a:ext cx="3794760" cy="18288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1" name="Text 19"/>
          <p:cNvSpPr/>
          <p:nvPr/>
        </p:nvSpPr>
        <p:spPr>
          <a:xfrm>
            <a:off x="932688" y="3968496"/>
            <a:ext cx="3429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Illustrative AUC trend</a:t>
            </a:r>
            <a:endParaRPr lang="en-US" sz="1120" dirty="0"/>
          </a:p>
        </p:txBody>
      </p:sp>
      <p:sp>
        <p:nvSpPr>
          <p:cNvPr id="22" name="Shape 20"/>
          <p:cNvSpPr/>
          <p:nvPr/>
        </p:nvSpPr>
        <p:spPr>
          <a:xfrm>
            <a:off x="1005840" y="5394960"/>
            <a:ext cx="333756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3" name="Shape 21"/>
          <p:cNvSpPr/>
          <p:nvPr/>
        </p:nvSpPr>
        <p:spPr>
          <a:xfrm>
            <a:off x="1005840" y="4480560"/>
            <a:ext cx="0" cy="91440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4" name="Shape 22"/>
          <p:cNvSpPr/>
          <p:nvPr/>
        </p:nvSpPr>
        <p:spPr>
          <a:xfrm>
            <a:off x="1005840" y="4847076"/>
            <a:ext cx="667512" cy="0"/>
          </a:xfrm>
          <a:prstGeom prst="line">
            <a:avLst/>
          </a:prstGeom>
          <a:noFill/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5" name="Shape 23"/>
          <p:cNvSpPr/>
          <p:nvPr/>
        </p:nvSpPr>
        <p:spPr>
          <a:xfrm>
            <a:off x="1673352" y="4799844"/>
            <a:ext cx="667512" cy="0"/>
          </a:xfrm>
          <a:prstGeom prst="line">
            <a:avLst/>
          </a:prstGeom>
          <a:noFill/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6" name="Shape 24"/>
          <p:cNvSpPr/>
          <p:nvPr/>
        </p:nvSpPr>
        <p:spPr>
          <a:xfrm>
            <a:off x="2340864" y="4724274"/>
            <a:ext cx="667512" cy="0"/>
          </a:xfrm>
          <a:prstGeom prst="line">
            <a:avLst/>
          </a:prstGeom>
          <a:noFill/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7" name="Shape 25"/>
          <p:cNvSpPr/>
          <p:nvPr/>
        </p:nvSpPr>
        <p:spPr>
          <a:xfrm>
            <a:off x="3008376" y="4648704"/>
            <a:ext cx="667512" cy="0"/>
          </a:xfrm>
          <a:prstGeom prst="line">
            <a:avLst/>
          </a:prstGeom>
          <a:noFill/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8" name="Shape 26"/>
          <p:cNvSpPr/>
          <p:nvPr/>
        </p:nvSpPr>
        <p:spPr>
          <a:xfrm>
            <a:off x="3675888" y="4601472"/>
            <a:ext cx="667512" cy="0"/>
          </a:xfrm>
          <a:prstGeom prst="line">
            <a:avLst/>
          </a:prstGeom>
          <a:noFill/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9" name="Shape 27"/>
          <p:cNvSpPr/>
          <p:nvPr/>
        </p:nvSpPr>
        <p:spPr>
          <a:xfrm>
            <a:off x="960120" y="4801356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0" name="Text 28"/>
          <p:cNvSpPr/>
          <p:nvPr/>
        </p:nvSpPr>
        <p:spPr>
          <a:xfrm>
            <a:off x="868680" y="5449824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dirty="0">
                <a:solidFill>
                  <a:srgbClr val="68707A"/>
                </a:solidFill>
              </a:rPr>
              <a:t>M1</a:t>
            </a:r>
            <a:endParaRPr lang="en-US" sz="820" dirty="0"/>
          </a:p>
        </p:txBody>
      </p:sp>
      <p:sp>
        <p:nvSpPr>
          <p:cNvPr id="31" name="Shape 29"/>
          <p:cNvSpPr/>
          <p:nvPr/>
        </p:nvSpPr>
        <p:spPr>
          <a:xfrm>
            <a:off x="1627632" y="4754124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2" name="Text 30"/>
          <p:cNvSpPr/>
          <p:nvPr/>
        </p:nvSpPr>
        <p:spPr>
          <a:xfrm>
            <a:off x="1536192" y="5449824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dirty="0">
                <a:solidFill>
                  <a:srgbClr val="68707A"/>
                </a:solidFill>
              </a:rPr>
              <a:t>M2</a:t>
            </a:r>
            <a:endParaRPr lang="en-US" sz="820" dirty="0"/>
          </a:p>
        </p:txBody>
      </p:sp>
      <p:sp>
        <p:nvSpPr>
          <p:cNvPr id="33" name="Shape 31"/>
          <p:cNvSpPr/>
          <p:nvPr/>
        </p:nvSpPr>
        <p:spPr>
          <a:xfrm>
            <a:off x="2295144" y="4678554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4" name="Text 32"/>
          <p:cNvSpPr/>
          <p:nvPr/>
        </p:nvSpPr>
        <p:spPr>
          <a:xfrm>
            <a:off x="2203704" y="5449824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dirty="0">
                <a:solidFill>
                  <a:srgbClr val="68707A"/>
                </a:solidFill>
              </a:rPr>
              <a:t>M3</a:t>
            </a:r>
            <a:endParaRPr lang="en-US" sz="820" dirty="0"/>
          </a:p>
        </p:txBody>
      </p:sp>
      <p:sp>
        <p:nvSpPr>
          <p:cNvPr id="35" name="Shape 33"/>
          <p:cNvSpPr/>
          <p:nvPr/>
        </p:nvSpPr>
        <p:spPr>
          <a:xfrm>
            <a:off x="2962656" y="4602984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6" name="Text 34"/>
          <p:cNvSpPr/>
          <p:nvPr/>
        </p:nvSpPr>
        <p:spPr>
          <a:xfrm>
            <a:off x="2871216" y="5449824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dirty="0">
                <a:solidFill>
                  <a:srgbClr val="68707A"/>
                </a:solidFill>
              </a:rPr>
              <a:t>M4</a:t>
            </a:r>
            <a:endParaRPr lang="en-US" sz="820" dirty="0"/>
          </a:p>
        </p:txBody>
      </p:sp>
      <p:sp>
        <p:nvSpPr>
          <p:cNvPr id="37" name="Shape 35"/>
          <p:cNvSpPr/>
          <p:nvPr/>
        </p:nvSpPr>
        <p:spPr>
          <a:xfrm>
            <a:off x="3630168" y="4555752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8" name="Text 36"/>
          <p:cNvSpPr/>
          <p:nvPr/>
        </p:nvSpPr>
        <p:spPr>
          <a:xfrm>
            <a:off x="3538728" y="5449824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dirty="0">
                <a:solidFill>
                  <a:srgbClr val="68707A"/>
                </a:solidFill>
              </a:rPr>
              <a:t>M5</a:t>
            </a:r>
            <a:endParaRPr lang="en-US" sz="820" dirty="0"/>
          </a:p>
        </p:txBody>
      </p:sp>
      <p:sp>
        <p:nvSpPr>
          <p:cNvPr id="39" name="Shape 37"/>
          <p:cNvSpPr/>
          <p:nvPr/>
        </p:nvSpPr>
        <p:spPr>
          <a:xfrm>
            <a:off x="4297680" y="4517967"/>
            <a:ext cx="91440" cy="91440"/>
          </a:xfrm>
          <a:prstGeom prst="ellipse">
            <a:avLst/>
          </a:prstGeom>
          <a:solidFill>
            <a:srgbClr val="2F5C9A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0" name="Text 38"/>
          <p:cNvSpPr/>
          <p:nvPr/>
        </p:nvSpPr>
        <p:spPr>
          <a:xfrm>
            <a:off x="4206240" y="5449824"/>
            <a:ext cx="2743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20" dirty="0">
                <a:solidFill>
                  <a:srgbClr val="68707A"/>
                </a:solidFill>
              </a:rPr>
              <a:t>M6</a:t>
            </a:r>
            <a:endParaRPr lang="en-US" sz="820" dirty="0"/>
          </a:p>
        </p:txBody>
      </p:sp>
      <p:sp>
        <p:nvSpPr>
          <p:cNvPr id="41" name="Shape 39"/>
          <p:cNvSpPr/>
          <p:nvPr/>
        </p:nvSpPr>
        <p:spPr>
          <a:xfrm>
            <a:off x="4736592" y="3822192"/>
            <a:ext cx="3246120" cy="18288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42" name="Text 40"/>
          <p:cNvSpPr/>
          <p:nvPr/>
        </p:nvSpPr>
        <p:spPr>
          <a:xfrm>
            <a:off x="4919472" y="3968496"/>
            <a:ext cx="2880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Three strongest markers</a:t>
            </a:r>
            <a:endParaRPr lang="en-US" sz="1120" dirty="0"/>
          </a:p>
        </p:txBody>
      </p:sp>
      <p:sp>
        <p:nvSpPr>
          <p:cNvPr id="43" name="Shape 41"/>
          <p:cNvSpPr/>
          <p:nvPr/>
        </p:nvSpPr>
        <p:spPr>
          <a:xfrm>
            <a:off x="4992624" y="5394960"/>
            <a:ext cx="278892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4" name="Shape 42"/>
          <p:cNvSpPr/>
          <p:nvPr/>
        </p:nvSpPr>
        <p:spPr>
          <a:xfrm>
            <a:off x="4992624" y="4480560"/>
            <a:ext cx="0" cy="91440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5" name="Shape 43"/>
          <p:cNvSpPr/>
          <p:nvPr/>
        </p:nvSpPr>
        <p:spPr>
          <a:xfrm>
            <a:off x="5265420" y="4720828"/>
            <a:ext cx="384048" cy="674132"/>
          </a:xfrm>
          <a:prstGeom prst="roundRect">
            <a:avLst>
              <a:gd name="adj" fmla="val 7143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6" name="Text 44"/>
          <p:cNvSpPr/>
          <p:nvPr/>
        </p:nvSpPr>
        <p:spPr>
          <a:xfrm>
            <a:off x="4992624" y="5449824"/>
            <a:ext cx="9296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A</a:t>
            </a:r>
            <a:endParaRPr lang="en-US" sz="860" dirty="0"/>
          </a:p>
        </p:txBody>
      </p:sp>
      <p:sp>
        <p:nvSpPr>
          <p:cNvPr id="47" name="Shape 45"/>
          <p:cNvSpPr/>
          <p:nvPr/>
        </p:nvSpPr>
        <p:spPr>
          <a:xfrm>
            <a:off x="6195060" y="4599830"/>
            <a:ext cx="384048" cy="795130"/>
          </a:xfrm>
          <a:prstGeom prst="roundRect">
            <a:avLst>
              <a:gd name="adj" fmla="val 7143"/>
            </a:avLst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8" name="Text 46"/>
          <p:cNvSpPr/>
          <p:nvPr/>
        </p:nvSpPr>
        <p:spPr>
          <a:xfrm>
            <a:off x="5922264" y="5449824"/>
            <a:ext cx="9296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B</a:t>
            </a:r>
            <a:endParaRPr lang="en-US" sz="860" dirty="0"/>
          </a:p>
        </p:txBody>
      </p:sp>
      <p:sp>
        <p:nvSpPr>
          <p:cNvPr id="49" name="Shape 47"/>
          <p:cNvSpPr/>
          <p:nvPr/>
        </p:nvSpPr>
        <p:spPr>
          <a:xfrm>
            <a:off x="7124700" y="4815898"/>
            <a:ext cx="384048" cy="579062"/>
          </a:xfrm>
          <a:prstGeom prst="roundRect">
            <a:avLst>
              <a:gd name="adj" fmla="val 7143"/>
            </a:avLst>
          </a:prstGeom>
          <a:solidFill>
            <a:srgbClr val="E8B257"/>
          </a:solidFill>
          <a:ln w="12700">
            <a:solidFill>
              <a:srgbClr val="E8B25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50" name="Text 48"/>
          <p:cNvSpPr/>
          <p:nvPr/>
        </p:nvSpPr>
        <p:spPr>
          <a:xfrm>
            <a:off x="6851904" y="5449824"/>
            <a:ext cx="9296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C</a:t>
            </a:r>
            <a:endParaRPr lang="en-US" sz="860" dirty="0"/>
          </a:p>
        </p:txBody>
      </p:sp>
      <p:pic>
        <p:nvPicPr>
          <p:cNvPr id="51" name="Image 0" descr="/mnt/data/a_digital_artwork_in_a_futuristic_and_vibrant_sty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002" y="962228"/>
            <a:ext cx="2363725" cy="5091100"/>
          </a:xfrm>
          <a:prstGeom prst="rect">
            <a:avLst/>
          </a:prstGeom>
        </p:spPr>
      </p:pic>
      <p:sp>
        <p:nvSpPr>
          <p:cNvPr id="52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808" y="310896"/>
            <a:ext cx="2103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1261C"/>
                </a:solidFill>
              </a:rPr>
              <a:t>SAMPLE SLIDE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749808" y="493776"/>
            <a:ext cx="7040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Method in one breath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49808" y="987552"/>
            <a:ext cx="7223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161B22"/>
                </a:solidFill>
              </a:rPr>
              <a:t>Instead of one overloaded methods slide, the audience gets a single pathway from cohort to assay to decision threshold.</a:t>
            </a:r>
            <a:endParaRPr lang="en-US" sz="1520" dirty="0"/>
          </a:p>
        </p:txBody>
      </p:sp>
      <p:sp>
        <p:nvSpPr>
          <p:cNvPr id="5" name="Shape 3"/>
          <p:cNvSpPr/>
          <p:nvPr/>
        </p:nvSpPr>
        <p:spPr>
          <a:xfrm>
            <a:off x="749808" y="1719072"/>
            <a:ext cx="7223760" cy="18288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Shape 4"/>
          <p:cNvSpPr/>
          <p:nvPr/>
        </p:nvSpPr>
        <p:spPr>
          <a:xfrm>
            <a:off x="987552" y="2240280"/>
            <a:ext cx="1627632" cy="749808"/>
          </a:xfrm>
          <a:prstGeom prst="roundRect">
            <a:avLst>
              <a:gd name="adj" fmla="val 6098"/>
            </a:avLst>
          </a:prstGeom>
          <a:solidFill>
            <a:srgbClr val="FFF3F1"/>
          </a:solidFill>
          <a:ln w="12700">
            <a:solidFill>
              <a:srgbClr val="F0C5C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7" name="Text 5"/>
          <p:cNvSpPr/>
          <p:nvPr/>
        </p:nvSpPr>
        <p:spPr>
          <a:xfrm>
            <a:off x="1115568" y="2377440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Patient cohort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1097280" y="2596896"/>
            <a:ext cx="14081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68707A"/>
                </a:solidFill>
              </a:rPr>
              <a:t>n = 168 matched samples</a:t>
            </a:r>
            <a:endParaRPr lang="en-US" sz="1020" dirty="0"/>
          </a:p>
        </p:txBody>
      </p:sp>
      <p:sp>
        <p:nvSpPr>
          <p:cNvPr id="9" name="Shape 7"/>
          <p:cNvSpPr/>
          <p:nvPr/>
        </p:nvSpPr>
        <p:spPr>
          <a:xfrm>
            <a:off x="2743200" y="2395728"/>
            <a:ext cx="274320" cy="164592"/>
          </a:xfrm>
          <a:prstGeom prst="chevron">
            <a:avLst/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0" name="Shape 8"/>
          <p:cNvSpPr/>
          <p:nvPr/>
        </p:nvSpPr>
        <p:spPr>
          <a:xfrm>
            <a:off x="3319272" y="2240280"/>
            <a:ext cx="1627632" cy="749808"/>
          </a:xfrm>
          <a:prstGeom prst="roundRect">
            <a:avLst>
              <a:gd name="adj" fmla="val 6098"/>
            </a:avLst>
          </a:prstGeom>
          <a:solidFill>
            <a:srgbClr val="EEF4FB"/>
          </a:solidFill>
          <a:ln w="12700">
            <a:solidFill>
              <a:srgbClr val="C5D4E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3447288" y="2377440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Assay panel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3429000" y="2596896"/>
            <a:ext cx="14081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68707A"/>
                </a:solidFill>
              </a:rPr>
              <a:t>12 candidates → 3 retained</a:t>
            </a:r>
            <a:endParaRPr lang="en-US" sz="1020" dirty="0"/>
          </a:p>
        </p:txBody>
      </p:sp>
      <p:sp>
        <p:nvSpPr>
          <p:cNvPr id="13" name="Shape 11"/>
          <p:cNvSpPr/>
          <p:nvPr/>
        </p:nvSpPr>
        <p:spPr>
          <a:xfrm>
            <a:off x="5074920" y="2395728"/>
            <a:ext cx="274320" cy="164592"/>
          </a:xfrm>
          <a:prstGeom prst="chevron">
            <a:avLst/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4" name="Shape 12"/>
          <p:cNvSpPr/>
          <p:nvPr/>
        </p:nvSpPr>
        <p:spPr>
          <a:xfrm>
            <a:off x="5650992" y="2240280"/>
            <a:ext cx="1627632" cy="749808"/>
          </a:xfrm>
          <a:prstGeom prst="roundRect">
            <a:avLst>
              <a:gd name="adj" fmla="val 6098"/>
            </a:avLst>
          </a:prstGeom>
          <a:solidFill>
            <a:srgbClr val="FFF3F1"/>
          </a:solidFill>
          <a:ln w="12700">
            <a:solidFill>
              <a:srgbClr val="F0C5C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5779008" y="2377440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Decision model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5760720" y="2596896"/>
            <a:ext cx="14081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68707A"/>
                </a:solidFill>
              </a:rPr>
              <a:t>Risk score plus threshold</a:t>
            </a:r>
            <a:endParaRPr lang="en-US" sz="1020" dirty="0"/>
          </a:p>
        </p:txBody>
      </p:sp>
      <p:sp>
        <p:nvSpPr>
          <p:cNvPr id="17" name="Shape 15"/>
          <p:cNvSpPr/>
          <p:nvPr/>
        </p:nvSpPr>
        <p:spPr>
          <a:xfrm>
            <a:off x="749808" y="3858768"/>
            <a:ext cx="3611880" cy="1682496"/>
          </a:xfrm>
          <a:prstGeom prst="roundRect">
            <a:avLst>
              <a:gd name="adj" fmla="val 2717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8" name="Text 16"/>
          <p:cNvSpPr/>
          <p:nvPr/>
        </p:nvSpPr>
        <p:spPr>
          <a:xfrm>
            <a:off x="932688" y="4005072"/>
            <a:ext cx="3246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Sample flow checkpoints</a:t>
            </a:r>
            <a:endParaRPr lang="en-US" sz="1120" dirty="0"/>
          </a:p>
        </p:txBody>
      </p:sp>
      <p:sp>
        <p:nvSpPr>
          <p:cNvPr id="19" name="Shape 17"/>
          <p:cNvSpPr/>
          <p:nvPr/>
        </p:nvSpPr>
        <p:spPr>
          <a:xfrm>
            <a:off x="1005840" y="5285232"/>
            <a:ext cx="315468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0" name="Shape 18"/>
          <p:cNvSpPr/>
          <p:nvPr/>
        </p:nvSpPr>
        <p:spPr>
          <a:xfrm>
            <a:off x="1005840" y="4517136"/>
            <a:ext cx="0" cy="768096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1" name="Shape 19"/>
          <p:cNvSpPr/>
          <p:nvPr/>
        </p:nvSpPr>
        <p:spPr>
          <a:xfrm>
            <a:off x="1222724" y="4988383"/>
            <a:ext cx="354902" cy="296849"/>
          </a:xfrm>
          <a:prstGeom prst="roundRect">
            <a:avLst>
              <a:gd name="adj" fmla="val 9241"/>
            </a:avLst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2" name="Text 20"/>
          <p:cNvSpPr/>
          <p:nvPr/>
        </p:nvSpPr>
        <p:spPr>
          <a:xfrm>
            <a:off x="1005840" y="5340096"/>
            <a:ext cx="78867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C1</a:t>
            </a:r>
            <a:endParaRPr lang="en-US" sz="860" dirty="0"/>
          </a:p>
        </p:txBody>
      </p:sp>
      <p:sp>
        <p:nvSpPr>
          <p:cNvPr id="23" name="Shape 21"/>
          <p:cNvSpPr/>
          <p:nvPr/>
        </p:nvSpPr>
        <p:spPr>
          <a:xfrm>
            <a:off x="2011394" y="4839959"/>
            <a:ext cx="354902" cy="445273"/>
          </a:xfrm>
          <a:prstGeom prst="roundRect">
            <a:avLst>
              <a:gd name="adj" fmla="val 7729"/>
            </a:avLst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4" name="Text 22"/>
          <p:cNvSpPr/>
          <p:nvPr/>
        </p:nvSpPr>
        <p:spPr>
          <a:xfrm>
            <a:off x="1794510" y="5340096"/>
            <a:ext cx="78867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C2</a:t>
            </a:r>
            <a:endParaRPr lang="en-US" sz="860" dirty="0"/>
          </a:p>
        </p:txBody>
      </p:sp>
      <p:sp>
        <p:nvSpPr>
          <p:cNvPr id="25" name="Shape 23"/>
          <p:cNvSpPr/>
          <p:nvPr/>
        </p:nvSpPr>
        <p:spPr>
          <a:xfrm>
            <a:off x="2800064" y="4716272"/>
            <a:ext cx="354902" cy="568960"/>
          </a:xfrm>
          <a:prstGeom prst="roundRect">
            <a:avLst>
              <a:gd name="adj" fmla="val 7729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6" name="Text 24"/>
          <p:cNvSpPr/>
          <p:nvPr/>
        </p:nvSpPr>
        <p:spPr>
          <a:xfrm>
            <a:off x="2583180" y="5340096"/>
            <a:ext cx="78867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C3</a:t>
            </a:r>
            <a:endParaRPr lang="en-US" sz="860" dirty="0"/>
          </a:p>
        </p:txBody>
      </p:sp>
      <p:sp>
        <p:nvSpPr>
          <p:cNvPr id="27" name="Shape 25"/>
          <p:cNvSpPr/>
          <p:nvPr/>
        </p:nvSpPr>
        <p:spPr>
          <a:xfrm>
            <a:off x="3588734" y="4617322"/>
            <a:ext cx="354902" cy="667910"/>
          </a:xfrm>
          <a:prstGeom prst="roundRect">
            <a:avLst>
              <a:gd name="adj" fmla="val 7729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8" name="Text 26"/>
          <p:cNvSpPr/>
          <p:nvPr/>
        </p:nvSpPr>
        <p:spPr>
          <a:xfrm>
            <a:off x="3371850" y="5340096"/>
            <a:ext cx="78867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C4</a:t>
            </a:r>
            <a:endParaRPr lang="en-US" sz="860" dirty="0"/>
          </a:p>
        </p:txBody>
      </p:sp>
      <p:sp>
        <p:nvSpPr>
          <p:cNvPr id="29" name="Shape 27"/>
          <p:cNvSpPr/>
          <p:nvPr/>
        </p:nvSpPr>
        <p:spPr>
          <a:xfrm>
            <a:off x="4590288" y="3858768"/>
            <a:ext cx="3383280" cy="1682496"/>
          </a:xfrm>
          <a:prstGeom prst="roundRect">
            <a:avLst>
              <a:gd name="adj" fmla="val 2717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30" name="Text 28"/>
          <p:cNvSpPr/>
          <p:nvPr/>
        </p:nvSpPr>
        <p:spPr>
          <a:xfrm>
            <a:off x="4773168" y="4005072"/>
            <a:ext cx="3017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Speaker cue</a:t>
            </a:r>
            <a:endParaRPr lang="en-US" sz="1120" dirty="0"/>
          </a:p>
        </p:txBody>
      </p:sp>
      <p:sp>
        <p:nvSpPr>
          <p:cNvPr id="31" name="Text 29"/>
          <p:cNvSpPr/>
          <p:nvPr/>
        </p:nvSpPr>
        <p:spPr>
          <a:xfrm>
            <a:off x="4791456" y="4315968"/>
            <a:ext cx="2971800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420" i="1" dirty="0">
                <a:solidFill>
                  <a:srgbClr val="161B22"/>
                </a:solidFill>
              </a:rPr>
              <a:t>“Three steps, one threshold, one message: the method is rigorous but easy to follow.”</a:t>
            </a:r>
            <a:endParaRPr lang="en-US" sz="1420" dirty="0"/>
          </a:p>
        </p:txBody>
      </p:sp>
      <p:pic>
        <p:nvPicPr>
          <p:cNvPr id="32" name="Image 0" descr="/mnt/data/a_digital_artwork_in_a_futuristic_and_vibrant_sty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88" y="932688"/>
            <a:ext cx="2377440" cy="5120640"/>
          </a:xfrm>
          <a:prstGeom prst="rect">
            <a:avLst/>
          </a:prstGeom>
        </p:spPr>
      </p:pic>
      <p:sp>
        <p:nvSpPr>
          <p:cNvPr id="33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808" y="310896"/>
            <a:ext cx="21031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1261C"/>
                </a:solidFill>
              </a:rPr>
              <a:t>CLOSING SAMPLE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749808" y="493776"/>
            <a:ext cx="7040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Talk-ready ending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749808" y="1444752"/>
            <a:ext cx="7223760" cy="4023360"/>
          </a:xfrm>
          <a:prstGeom prst="roundRect">
            <a:avLst>
              <a:gd name="adj" fmla="val 1136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5" name="Text 3"/>
          <p:cNvSpPr/>
          <p:nvPr/>
        </p:nvSpPr>
        <p:spPr>
          <a:xfrm>
            <a:off x="987552" y="1792224"/>
            <a:ext cx="635508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61B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short conference talk succeeds when every slide advances one idea: why the biomarker matters, why the data is believable, and what should happen next.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987552" y="2670048"/>
            <a:ext cx="1463040" cy="292608"/>
          </a:xfrm>
          <a:prstGeom prst="roundRect">
            <a:avLst>
              <a:gd name="adj" fmla="val 43750"/>
            </a:avLst>
          </a:prstGeom>
          <a:solidFill>
            <a:srgbClr val="FFF3F1"/>
          </a:solidFill>
          <a:ln w="12700">
            <a:solidFill>
              <a:srgbClr val="F0C5C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7" name="Text 5"/>
          <p:cNvSpPr/>
          <p:nvPr/>
        </p:nvSpPr>
        <p:spPr>
          <a:xfrm>
            <a:off x="1097280" y="2734056"/>
            <a:ext cx="124358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E1261C"/>
                </a:solidFill>
              </a:rPr>
              <a:t>Speaker confidence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2578608" y="2670048"/>
            <a:ext cx="1225296" cy="292608"/>
          </a:xfrm>
          <a:prstGeom prst="roundRect">
            <a:avLst>
              <a:gd name="adj" fmla="val 43750"/>
            </a:avLst>
          </a:prstGeom>
          <a:solidFill>
            <a:srgbClr val="EEF4FB"/>
          </a:solidFill>
          <a:ln w="12700">
            <a:solidFill>
              <a:srgbClr val="C5D4E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9" name="Text 7"/>
          <p:cNvSpPr/>
          <p:nvPr/>
        </p:nvSpPr>
        <p:spPr>
          <a:xfrm>
            <a:off x="2688336" y="2734056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F5C9A"/>
                </a:solidFill>
              </a:rPr>
              <a:t>Better pacing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3931920" y="2670048"/>
            <a:ext cx="1417320" cy="292608"/>
          </a:xfrm>
          <a:prstGeom prst="roundRect">
            <a:avLst>
              <a:gd name="adj" fmla="val 43750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4041648" y="2734056"/>
            <a:ext cx="119786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61B22"/>
                </a:solidFill>
              </a:rPr>
              <a:t>Audience retention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987552" y="3291840"/>
            <a:ext cx="3246120" cy="1572768"/>
          </a:xfrm>
          <a:prstGeom prst="roundRect">
            <a:avLst>
              <a:gd name="adj" fmla="val 2907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3" name="Text 11"/>
          <p:cNvSpPr/>
          <p:nvPr/>
        </p:nvSpPr>
        <p:spPr>
          <a:xfrm>
            <a:off x="1170432" y="3438144"/>
            <a:ext cx="2880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Time is redistributed for speaking</a:t>
            </a:r>
            <a:endParaRPr lang="en-US" sz="1120" dirty="0"/>
          </a:p>
        </p:txBody>
      </p:sp>
      <p:sp>
        <p:nvSpPr>
          <p:cNvPr id="14" name="Shape 12"/>
          <p:cNvSpPr/>
          <p:nvPr/>
        </p:nvSpPr>
        <p:spPr>
          <a:xfrm>
            <a:off x="1243584" y="4608576"/>
            <a:ext cx="2788920" cy="0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5" name="Shape 13"/>
          <p:cNvSpPr/>
          <p:nvPr/>
        </p:nvSpPr>
        <p:spPr>
          <a:xfrm>
            <a:off x="1243584" y="3950208"/>
            <a:ext cx="0" cy="658368"/>
          </a:xfrm>
          <a:prstGeom prst="line">
            <a:avLst/>
          </a:prstGeom>
          <a:noFill/>
          <a:ln w="12700">
            <a:solidFill>
              <a:srgbClr val="B7BEC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6" name="Shape 14"/>
          <p:cNvSpPr/>
          <p:nvPr/>
        </p:nvSpPr>
        <p:spPr>
          <a:xfrm>
            <a:off x="1435322" y="4314151"/>
            <a:ext cx="313754" cy="294425"/>
          </a:xfrm>
          <a:prstGeom prst="roundRect">
            <a:avLst>
              <a:gd name="adj" fmla="val 9317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7" name="Text 15"/>
          <p:cNvSpPr/>
          <p:nvPr/>
        </p:nvSpPr>
        <p:spPr>
          <a:xfrm>
            <a:off x="1243584" y="4663440"/>
            <a:ext cx="69723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Intro</a:t>
            </a:r>
            <a:endParaRPr lang="en-US" sz="860" dirty="0"/>
          </a:p>
        </p:txBody>
      </p:sp>
      <p:sp>
        <p:nvSpPr>
          <p:cNvPr id="18" name="Shape 16"/>
          <p:cNvSpPr/>
          <p:nvPr/>
        </p:nvSpPr>
        <p:spPr>
          <a:xfrm>
            <a:off x="2132552" y="4265080"/>
            <a:ext cx="313754" cy="343496"/>
          </a:xfrm>
          <a:prstGeom prst="roundRect">
            <a:avLst>
              <a:gd name="adj" fmla="val 8743"/>
            </a:avLst>
          </a:prstGeom>
          <a:solidFill>
            <a:srgbClr val="E1261C"/>
          </a:solidFill>
          <a:ln w="12700">
            <a:solidFill>
              <a:srgbClr val="E1261C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9" name="Text 17"/>
          <p:cNvSpPr/>
          <p:nvPr/>
        </p:nvSpPr>
        <p:spPr>
          <a:xfrm>
            <a:off x="1940814" y="4663440"/>
            <a:ext cx="69723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Method</a:t>
            </a:r>
            <a:endParaRPr lang="en-US" sz="860" dirty="0"/>
          </a:p>
        </p:txBody>
      </p:sp>
      <p:sp>
        <p:nvSpPr>
          <p:cNvPr id="20" name="Shape 18"/>
          <p:cNvSpPr/>
          <p:nvPr/>
        </p:nvSpPr>
        <p:spPr>
          <a:xfrm>
            <a:off x="2829782" y="4036082"/>
            <a:ext cx="313754" cy="572494"/>
          </a:xfrm>
          <a:prstGeom prst="roundRect">
            <a:avLst>
              <a:gd name="adj" fmla="val 8743"/>
            </a:avLst>
          </a:prstGeom>
          <a:solidFill>
            <a:srgbClr val="E8B257"/>
          </a:solidFill>
          <a:ln w="12700">
            <a:solidFill>
              <a:srgbClr val="E8B257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1" name="Text 19"/>
          <p:cNvSpPr/>
          <p:nvPr/>
        </p:nvSpPr>
        <p:spPr>
          <a:xfrm>
            <a:off x="2638044" y="4663440"/>
            <a:ext cx="69723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Result</a:t>
            </a:r>
            <a:endParaRPr lang="en-US" sz="860" dirty="0"/>
          </a:p>
        </p:txBody>
      </p:sp>
      <p:sp>
        <p:nvSpPr>
          <p:cNvPr id="22" name="Shape 20"/>
          <p:cNvSpPr/>
          <p:nvPr/>
        </p:nvSpPr>
        <p:spPr>
          <a:xfrm>
            <a:off x="3527012" y="4346864"/>
            <a:ext cx="313754" cy="261712"/>
          </a:xfrm>
          <a:prstGeom prst="roundRect">
            <a:avLst>
              <a:gd name="adj" fmla="val 10482"/>
            </a:avLst>
          </a:prstGeom>
          <a:solidFill>
            <a:srgbClr val="2F5C9A"/>
          </a:solidFill>
          <a:ln w="12700">
            <a:solidFill>
              <a:srgbClr val="2F5C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3" name="Text 21"/>
          <p:cNvSpPr/>
          <p:nvPr/>
        </p:nvSpPr>
        <p:spPr>
          <a:xfrm>
            <a:off x="3335274" y="4663440"/>
            <a:ext cx="69723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60" dirty="0">
                <a:solidFill>
                  <a:srgbClr val="68707A"/>
                </a:solidFill>
              </a:rPr>
              <a:t>Close</a:t>
            </a:r>
            <a:endParaRPr lang="en-US" sz="860" dirty="0"/>
          </a:p>
        </p:txBody>
      </p:sp>
      <p:sp>
        <p:nvSpPr>
          <p:cNvPr id="24" name="Shape 22"/>
          <p:cNvSpPr/>
          <p:nvPr/>
        </p:nvSpPr>
        <p:spPr>
          <a:xfrm>
            <a:off x="4526280" y="3291840"/>
            <a:ext cx="3447288" cy="1572768"/>
          </a:xfrm>
          <a:prstGeom prst="roundRect">
            <a:avLst>
              <a:gd name="adj" fmla="val 2907"/>
            </a:avLst>
          </a:prstGeom>
          <a:solidFill>
            <a:srgbClr val="FFFFFF"/>
          </a:solidFill>
          <a:ln w="12700">
            <a:solidFill>
              <a:srgbClr val="D8DDE5"/>
            </a:solidFill>
            <a:prstDash val="solid"/>
          </a:ln>
          <a:effectLst>
            <a:outerShdw blurRad="12700" dist="508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5" name="Text 23"/>
          <p:cNvSpPr/>
          <p:nvPr/>
        </p:nvSpPr>
        <p:spPr>
          <a:xfrm>
            <a:off x="4709160" y="3438144"/>
            <a:ext cx="30815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61B22"/>
                </a:solidFill>
              </a:rPr>
              <a:t>Service outcome</a:t>
            </a:r>
            <a:endParaRPr lang="en-US" sz="1120" dirty="0"/>
          </a:p>
        </p:txBody>
      </p:sp>
      <p:sp>
        <p:nvSpPr>
          <p:cNvPr id="26" name="Text 24"/>
          <p:cNvSpPr/>
          <p:nvPr/>
        </p:nvSpPr>
        <p:spPr>
          <a:xfrm>
            <a:off x="4736592" y="3749040"/>
            <a:ext cx="301752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61B22"/>
                </a:solidFill>
              </a:rPr>
              <a:t>A stage-ready deck with calmer pacing, fewer words, cleaner figures, and stronger verbal transitions.</a:t>
            </a:r>
            <a:endParaRPr lang="en-US" sz="1500" dirty="0"/>
          </a:p>
        </p:txBody>
      </p:sp>
      <p:pic>
        <p:nvPicPr>
          <p:cNvPr id="27" name="Image 0" descr="/mnt/data/a_digital_artwork_in_a_futuristic_and_vibrant_sty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88" y="932688"/>
            <a:ext cx="2377440" cy="5120640"/>
          </a:xfrm>
          <a:prstGeom prst="rect">
            <a:avLst/>
          </a:prstGeom>
        </p:spPr>
      </p:pic>
      <p:sp>
        <p:nvSpPr>
          <p:cNvPr id="28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11712" y="6455664"/>
            <a:ext cx="384048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68707A"/>
                </a:solidFill>
              </a:defRPr>
            </a:lvl1pPr>
          </a:lstStyle>
          <a:p>
            <a:pPr algn="r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Widescreen</PresentationFormat>
  <Paragraphs>69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Research Edit4u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Conference Deck – Talk Ready</dc:subject>
  <dc:creator>OpenAI</dc:creator>
  <cp:lastModifiedBy>editor</cp:lastModifiedBy>
  <cp:revision>2</cp:revision>
  <dcterms:created xsi:type="dcterms:W3CDTF">2026-03-23T10:24:50Z</dcterms:created>
  <dcterms:modified xsi:type="dcterms:W3CDTF">2026-03-23T10:45:28Z</dcterms:modified>
</cp:coreProperties>
</file>